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684" r:id="rId2"/>
    <p:sldId id="281" r:id="rId3"/>
    <p:sldId id="270" r:id="rId4"/>
    <p:sldId id="280" r:id="rId5"/>
    <p:sldId id="302" r:id="rId6"/>
    <p:sldId id="303" r:id="rId7"/>
    <p:sldId id="271" r:id="rId8"/>
    <p:sldId id="272" r:id="rId9"/>
    <p:sldId id="304" r:id="rId10"/>
    <p:sldId id="305" r:id="rId11"/>
    <p:sldId id="306" r:id="rId12"/>
    <p:sldId id="307" r:id="rId13"/>
    <p:sldId id="308" r:id="rId14"/>
    <p:sldId id="273" r:id="rId15"/>
    <p:sldId id="340" r:id="rId16"/>
    <p:sldId id="341" r:id="rId17"/>
    <p:sldId id="342" r:id="rId18"/>
    <p:sldId id="309" r:id="rId19"/>
    <p:sldId id="311" r:id="rId20"/>
    <p:sldId id="312" r:id="rId21"/>
    <p:sldId id="314" r:id="rId22"/>
    <p:sldId id="315" r:id="rId23"/>
    <p:sldId id="351" r:id="rId24"/>
    <p:sldId id="352" r:id="rId25"/>
    <p:sldId id="353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0712" autoAdjust="0"/>
  </p:normalViewPr>
  <p:slideViewPr>
    <p:cSldViewPr>
      <p:cViewPr varScale="1">
        <p:scale>
          <a:sx n="131" d="100"/>
          <a:sy n="131" d="100"/>
        </p:scale>
        <p:origin x="3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appropriate regularity conditions, s^2/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n-US" dirty="0" err="1"/>
              <a:t>θ</a:t>
            </a:r>
            <a:r>
              <a:rPr lang="en-US" dirty="0"/>
              <a:t>) → 1 as n → ∞</a:t>
            </a:r>
            <a:r>
              <a:rPr lang="en-US" baseline="0" dirty="0"/>
              <a:t> in probability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526-D250-1C4A-802C-BFA1AF1A98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14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appropriate regularity conditions, P(</a:t>
            </a:r>
            <a:r>
              <a:rPr lang="en-US" dirty="0" err="1"/>
              <a:t>θ</a:t>
            </a:r>
            <a:r>
              <a:rPr lang="en-US" dirty="0"/>
              <a:t> ∈ Cn) = 1 − α − O (1/√ n). as n → ∞.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526-D250-1C4A-802C-BFA1AF1A98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8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526-D250-1C4A-802C-BFA1AF1A98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4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63500"/>
            <a:ext cx="8077200" cy="28956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Module</a:t>
            </a:r>
            <a:r>
              <a:rPr lang="zh-CN" altLang="en-US" sz="4000" dirty="0"/>
              <a:t> </a:t>
            </a:r>
            <a:r>
              <a:rPr lang="en-US" altLang="zh-CN" sz="4000" dirty="0"/>
              <a:t>3.2:</a:t>
            </a:r>
            <a:r>
              <a:rPr lang="zh-CN" altLang="en-US" sz="4000" dirty="0"/>
              <a:t> </a:t>
            </a:r>
            <a:br>
              <a:rPr lang="en-US" altLang="zh-CN" sz="4000" dirty="0"/>
            </a:br>
            <a:r>
              <a:rPr lang="en-US" altLang="zh-CN" sz="4000" dirty="0"/>
              <a:t>Nearest</a:t>
            </a:r>
            <a:r>
              <a:rPr lang="zh-CN" altLang="en-US" sz="4000" dirty="0"/>
              <a:t> </a:t>
            </a:r>
            <a:r>
              <a:rPr lang="en-US" altLang="zh-CN" sz="4000" dirty="0"/>
              <a:t>Neighbors,</a:t>
            </a:r>
            <a:r>
              <a:rPr lang="zh-CN" altLang="en-US" sz="4000" dirty="0"/>
              <a:t> </a:t>
            </a:r>
            <a:r>
              <a:rPr lang="en-US" altLang="zh-CN" sz="4000" dirty="0"/>
              <a:t>Decision</a:t>
            </a:r>
            <a:r>
              <a:rPr lang="zh-CN" altLang="en-US" sz="4000" dirty="0"/>
              <a:t> </a:t>
            </a:r>
            <a:r>
              <a:rPr lang="en-US" altLang="zh-CN" sz="4000" dirty="0"/>
              <a:t>Trees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Random</a:t>
            </a:r>
            <a:r>
              <a:rPr lang="zh-CN" altLang="en-US" sz="4000" dirty="0"/>
              <a:t> </a:t>
            </a:r>
            <a:r>
              <a:rPr lang="en-US" altLang="zh-CN" sz="4000" dirty="0"/>
              <a:t>Forest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49406-04EE-5140-805D-755EDECBDE39}"/>
              </a:ext>
            </a:extLst>
          </p:cNvPr>
          <p:cNvSpPr/>
          <p:nvPr/>
        </p:nvSpPr>
        <p:spPr>
          <a:xfrm>
            <a:off x="2426995" y="5435600"/>
            <a:ext cx="4518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Louis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06FB7-3128-5F42-A767-2C726ED54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274111"/>
            <a:ext cx="6248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1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best attribute/split?</a:t>
            </a:r>
          </a:p>
          <a:p>
            <a:pPr lvl="1"/>
            <a:r>
              <a:rPr lang="en-US" dirty="0"/>
              <a:t>A split is better if we are more certain about classification after split.</a:t>
            </a:r>
          </a:p>
          <a:p>
            <a:pPr lvl="2"/>
            <a:r>
              <a:rPr lang="en-US" dirty="0"/>
              <a:t>Example: If after the split, you know all variables in each branch have the same y, the split is good. If Y is uniformly distributed after the split, it is then bad.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97" y="3543300"/>
            <a:ext cx="4273229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 of a good split (Entropy):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information gain on X?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90" y="2607763"/>
            <a:ext cx="6506936" cy="1381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66" y="857250"/>
            <a:ext cx="2520043" cy="2441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90" y="4127487"/>
            <a:ext cx="3668484" cy="146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5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64" y="2323450"/>
            <a:ext cx="7339693" cy="218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95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Tips:</a:t>
            </a:r>
          </a:p>
          <a:p>
            <a:pPr lvl="1"/>
            <a:r>
              <a:rPr lang="en-US" dirty="0"/>
              <a:t>Decision trees tend to </a:t>
            </a:r>
            <a:r>
              <a:rPr lang="en-US" dirty="0" err="1"/>
              <a:t>overfit</a:t>
            </a:r>
            <a:r>
              <a:rPr lang="en-US" dirty="0"/>
              <a:t>! (why?)</a:t>
            </a:r>
          </a:p>
          <a:p>
            <a:pPr lvl="1"/>
            <a:r>
              <a:rPr lang="en-US" dirty="0"/>
              <a:t>Using PCA or other feature selection methods to select features before constructing your tree.</a:t>
            </a:r>
          </a:p>
          <a:p>
            <a:pPr lvl="1"/>
            <a:r>
              <a:rPr lang="en-US" dirty="0"/>
              <a:t>Give a lower bound on the number of samples in each leaf. (If the number is too small, the tree may be </a:t>
            </a:r>
            <a:r>
              <a:rPr lang="en-US" dirty="0" err="1"/>
              <a:t>overfitting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Balance your data before training. (If Y = A  for 99% of time, you probably want to down-sample Y = A cases to create a more balanced dataset).</a:t>
            </a:r>
          </a:p>
        </p:txBody>
      </p:sp>
    </p:spTree>
    <p:extLst>
      <p:ext uri="{BB962C8B-B14F-4D97-AF65-F5344CB8AC3E}">
        <p14:creationId xmlns:p14="http://schemas.microsoft.com/office/powerpoint/2010/main" val="3128322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(</a:t>
            </a:r>
            <a:r>
              <a:rPr lang="en-US" dirty="0" err="1"/>
              <a:t>Bootstap</a:t>
            </a:r>
            <a:r>
              <a:rPr lang="en-US" dirty="0"/>
              <a:t> aggregation)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Decision trees tend to </a:t>
            </a:r>
            <a:r>
              <a:rPr lang="en-US" dirty="0" err="1"/>
              <a:t>overfit</a:t>
            </a:r>
            <a:r>
              <a:rPr lang="en-US" dirty="0"/>
              <a:t>. So how to solve this?</a:t>
            </a:r>
          </a:p>
          <a:p>
            <a:endParaRPr lang="en-US" dirty="0"/>
          </a:p>
          <a:p>
            <a:r>
              <a:rPr lang="en-US" dirty="0"/>
              <a:t>Averaging reduces variance (pooling…):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Average models to reduce the variance of predictions.</a:t>
            </a:r>
          </a:p>
          <a:p>
            <a:pPr lvl="1"/>
            <a:r>
              <a:rPr lang="en-US" dirty="0"/>
              <a:t>However, we only have one training set…. How could we construct multiple models?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05" y="3469822"/>
            <a:ext cx="4331582" cy="7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Given a dataset of size m, a bootstrap sample is created by sampling m instances uniformly from the data (</a:t>
            </a:r>
            <a:r>
              <a:rPr lang="en-US" b="1" dirty="0"/>
              <a:t>with replacement</a:t>
            </a:r>
            <a:r>
              <a:rPr lang="en-US" dirty="0"/>
              <a:t>). </a:t>
            </a:r>
          </a:p>
          <a:p>
            <a:r>
              <a:rPr lang="en-US" dirty="0"/>
              <a:t>Since (1 – 1/m)^m is approximately </a:t>
            </a:r>
            <a:r>
              <a:rPr lang="en-US" dirty="0" err="1"/>
              <a:t>exp</a:t>
            </a:r>
            <a:r>
              <a:rPr lang="en-US" dirty="0"/>
              <a:t>(-1) = 0.368, each sample point in the original data set has 0.632 probability to be sampled. </a:t>
            </a:r>
          </a:p>
          <a:p>
            <a:r>
              <a:rPr lang="en-US" dirty="0"/>
              <a:t>Bootstrapping is a general approach to statistical inference based on building a sampling distribution for a statistic by resampling from the data at hand (</a:t>
            </a:r>
            <a:r>
              <a:rPr lang="is-IS" dirty="0"/>
              <a:t>Efron (1979))</a:t>
            </a:r>
            <a:endParaRPr lang="en-US" dirty="0"/>
          </a:p>
          <a:p>
            <a:r>
              <a:rPr lang="en-US" dirty="0"/>
              <a:t>Bootstrapping is very useful when the estimator’s variance has no closed-form equation:</a:t>
            </a:r>
          </a:p>
          <a:p>
            <a:pPr lvl="1"/>
            <a:r>
              <a:rPr lang="en-US" dirty="0"/>
              <a:t>Machine Learning models</a:t>
            </a:r>
          </a:p>
          <a:p>
            <a:pPr lvl="1"/>
            <a:r>
              <a:rPr lang="en-US" dirty="0"/>
              <a:t>Structural Estimation</a:t>
            </a:r>
          </a:p>
          <a:p>
            <a:pPr lvl="1"/>
            <a:r>
              <a:rPr lang="en-US" dirty="0"/>
              <a:t>Difficult reduced-form clustered standard errors.</a:t>
            </a:r>
          </a:p>
        </p:txBody>
      </p:sp>
    </p:spTree>
    <p:extLst>
      <p:ext uri="{BB962C8B-B14F-4D97-AF65-F5344CB8AC3E}">
        <p14:creationId xmlns:p14="http://schemas.microsoft.com/office/powerpoint/2010/main" val="377929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Variance Estimator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9" y="2125267"/>
            <a:ext cx="7794381" cy="32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07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Bootstrapping Confidence Interval Estimator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920439"/>
            <a:ext cx="7029450" cy="35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1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226469"/>
            <a:ext cx="2718707" cy="32635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Bagging or Bootstrap Aggregation (</a:t>
            </a:r>
            <a:r>
              <a:rPr lang="en-US" dirty="0" err="1"/>
              <a:t>Breiman</a:t>
            </a:r>
            <a:r>
              <a:rPr lang="en-US" dirty="0"/>
              <a:t>, 1994): </a:t>
            </a:r>
          </a:p>
          <a:p>
            <a:pPr marL="514350" lvl="2">
              <a:spcBef>
                <a:spcPts val="750"/>
              </a:spcBef>
            </a:pPr>
            <a:r>
              <a:rPr lang="en-US" dirty="0"/>
              <a:t>Fit many large trees to bootstrap-resampled versions of the training data and classify by majority vote.</a:t>
            </a:r>
          </a:p>
          <a:p>
            <a:r>
              <a:rPr lang="en-US" dirty="0"/>
              <a:t>The 0.632 bootstrap: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7" y="1950137"/>
            <a:ext cx="5553075" cy="3959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4684629"/>
            <a:ext cx="2432957" cy="4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1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Random Forest is a fancier version of bagging for decision trees:</a:t>
            </a:r>
          </a:p>
          <a:p>
            <a:endParaRPr lang="en-US" dirty="0"/>
          </a:p>
          <a:p>
            <a:r>
              <a:rPr lang="en-US" dirty="0"/>
              <a:t>Introduce two sources of randomness:</a:t>
            </a:r>
          </a:p>
          <a:p>
            <a:pPr lvl="1"/>
            <a:r>
              <a:rPr lang="en-US" dirty="0"/>
              <a:t>Bagging: each tree is grown upon a bootstrap sample of training data.</a:t>
            </a:r>
          </a:p>
          <a:p>
            <a:pPr lvl="1"/>
            <a:r>
              <a:rPr lang="en-US" dirty="0"/>
              <a:t>Random vector: For each tree at each node, best split is chosen from a random sample of m attributes instead of all attributes</a:t>
            </a:r>
          </a:p>
          <a:p>
            <a:pPr lvl="2"/>
            <a:r>
              <a:rPr lang="en-US" dirty="0"/>
              <a:t>Why? Consider there is a very strong predictor</a:t>
            </a:r>
          </a:p>
        </p:txBody>
      </p:sp>
    </p:spTree>
    <p:extLst>
      <p:ext uri="{BB962C8B-B14F-4D97-AF65-F5344CB8AC3E}">
        <p14:creationId xmlns:p14="http://schemas.microsoft.com/office/powerpoint/2010/main" val="267553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Learning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Models:</a:t>
            </a:r>
          </a:p>
          <a:p>
            <a:pPr lvl="1"/>
            <a:r>
              <a:rPr lang="en-US" dirty="0"/>
              <a:t>K Nearest Neighbors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Random Forest</a:t>
            </a:r>
          </a:p>
          <a:p>
            <a:endParaRPr lang="en-US" dirty="0"/>
          </a:p>
          <a:p>
            <a:r>
              <a:rPr lang="en-US" dirty="0"/>
              <a:t>For each model:</a:t>
            </a:r>
          </a:p>
          <a:p>
            <a:pPr lvl="1"/>
            <a:r>
              <a:rPr lang="en-US" dirty="0"/>
              <a:t>Algorithm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Optimization/Tuning</a:t>
            </a:r>
          </a:p>
        </p:txBody>
      </p:sp>
    </p:spTree>
    <p:extLst>
      <p:ext uri="{BB962C8B-B14F-4D97-AF65-F5344CB8AC3E}">
        <p14:creationId xmlns:p14="http://schemas.microsoft.com/office/powerpoint/2010/main" val="2059319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2" y="2002456"/>
            <a:ext cx="6012997" cy="39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19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Are two sources of randomness enough?</a:t>
            </a:r>
          </a:p>
          <a:p>
            <a:pPr lvl="1"/>
            <a:r>
              <a:rPr lang="en-US" dirty="0"/>
              <a:t>It turns out no… </a:t>
            </a:r>
          </a:p>
          <a:p>
            <a:pPr lvl="1"/>
            <a:r>
              <a:rPr lang="en-US" dirty="0"/>
              <a:t>Extremely Randomized Trees!</a:t>
            </a:r>
          </a:p>
          <a:p>
            <a:endParaRPr lang="en-US" dirty="0"/>
          </a:p>
          <a:p>
            <a:r>
              <a:rPr lang="en-US" dirty="0"/>
              <a:t>Third source of randomness:</a:t>
            </a:r>
          </a:p>
          <a:p>
            <a:pPr lvl="1"/>
            <a:r>
              <a:rPr lang="en-US" dirty="0"/>
              <a:t>The threshold which generates the split is randomly chosen (instead of choosing the most discriminative one).</a:t>
            </a:r>
          </a:p>
          <a:p>
            <a:pPr lvl="1"/>
            <a:r>
              <a:rPr lang="en-US" dirty="0"/>
              <a:t>This algorithm is faster. </a:t>
            </a:r>
          </a:p>
          <a:p>
            <a:pPr lvl="1"/>
            <a:r>
              <a:rPr lang="en-US" dirty="0"/>
              <a:t>It is more robust to misspecification of models or variance in data.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1959428"/>
            <a:ext cx="7372350" cy="387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84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bagging, boosting is a general approach that can be applied to many statistical learning methods.</a:t>
            </a:r>
          </a:p>
          <a:p>
            <a:endParaRPr lang="en-US" dirty="0"/>
          </a:p>
          <a:p>
            <a:r>
              <a:rPr lang="en-US" dirty="0"/>
              <a:t>Boosting works in a similar way as bagging does. The only difference is that the trees are grown sequentially: each tree is grown using information from previously grown trees.</a:t>
            </a:r>
          </a:p>
        </p:txBody>
      </p:sp>
    </p:spTree>
    <p:extLst>
      <p:ext uri="{BB962C8B-B14F-4D97-AF65-F5344CB8AC3E}">
        <p14:creationId xmlns:p14="http://schemas.microsoft.com/office/powerpoint/2010/main" val="1479076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69" y="2654545"/>
            <a:ext cx="7543463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8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Fitting each tree sequentially</a:t>
            </a:r>
          </a:p>
          <a:p>
            <a:endParaRPr lang="en-US" dirty="0"/>
          </a:p>
          <a:p>
            <a:r>
              <a:rPr lang="en-US" dirty="0"/>
              <a:t>Each tree will be very small (d+1 terminal nodes)</a:t>
            </a:r>
          </a:p>
          <a:p>
            <a:endParaRPr lang="en-US" dirty="0"/>
          </a:p>
          <a:p>
            <a:r>
              <a:rPr lang="en-US" dirty="0"/>
              <a:t>Observations that are predicted wrong before will be weighted more in the future.</a:t>
            </a:r>
          </a:p>
          <a:p>
            <a:endParaRPr lang="en-US" dirty="0"/>
          </a:p>
          <a:p>
            <a:r>
              <a:rPr lang="en-US" dirty="0"/>
              <a:t>In this way, we slowly improve the final function f. And each tree is different.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0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an unknown example with K common class among k closest examples.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90082" y="3396343"/>
            <a:ext cx="2833007" cy="2256672"/>
            <a:chOff x="3053442" y="3385457"/>
            <a:chExt cx="3777343" cy="30088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442" y="3385457"/>
              <a:ext cx="3703909" cy="300889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61214" y="3631962"/>
              <a:ext cx="146957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/>
                <a:t>K =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044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8" y="2201135"/>
            <a:ext cx="6906986" cy="24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9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Distance Metric:</a:t>
            </a:r>
          </a:p>
          <a:p>
            <a:pPr lvl="1"/>
            <a:r>
              <a:rPr lang="en-US" dirty="0"/>
              <a:t>L1 distance</a:t>
            </a:r>
          </a:p>
          <a:p>
            <a:pPr lvl="1"/>
            <a:r>
              <a:rPr lang="en-US" dirty="0"/>
              <a:t>L2 distance</a:t>
            </a:r>
          </a:p>
          <a:p>
            <a:endParaRPr lang="en-US" dirty="0"/>
          </a:p>
          <a:p>
            <a:r>
              <a:rPr lang="en-US" dirty="0"/>
              <a:t>Time Complexity:</a:t>
            </a:r>
          </a:p>
          <a:p>
            <a:pPr lvl="1"/>
            <a:r>
              <a:rPr lang="en-US" dirty="0"/>
              <a:t>Training/Estimation: O(1)</a:t>
            </a:r>
          </a:p>
          <a:p>
            <a:pPr lvl="1"/>
            <a:r>
              <a:rPr lang="en-US" dirty="0"/>
              <a:t>Classification: O(d * n * k) </a:t>
            </a:r>
          </a:p>
          <a:p>
            <a:pPr lvl="1"/>
            <a:endParaRPr lang="en-US" dirty="0"/>
          </a:p>
          <a:p>
            <a:r>
              <a:rPr lang="en-US" dirty="0"/>
              <a:t>What is the problem? How to improve?</a:t>
            </a:r>
          </a:p>
          <a:p>
            <a:endParaRPr lang="en-US" dirty="0"/>
          </a:p>
          <a:p>
            <a:r>
              <a:rPr lang="en-US" dirty="0"/>
              <a:t>How to choose K?</a:t>
            </a:r>
          </a:p>
        </p:txBody>
      </p:sp>
    </p:spTree>
    <p:extLst>
      <p:ext uri="{BB962C8B-B14F-4D97-AF65-F5344CB8AC3E}">
        <p14:creationId xmlns:p14="http://schemas.microsoft.com/office/powerpoint/2010/main" val="18550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Some implementation guidance:</a:t>
            </a:r>
          </a:p>
          <a:p>
            <a:pPr lvl="1"/>
            <a:r>
              <a:rPr lang="en-US" dirty="0"/>
              <a:t>In general, p-norm penalizes one bad dimension much more than (p-1)-norm. Choose your distance metric for your particular case.</a:t>
            </a:r>
          </a:p>
          <a:p>
            <a:pPr lvl="1"/>
            <a:r>
              <a:rPr lang="en-US" dirty="0"/>
              <a:t>When N is large, preprocess the data first.</a:t>
            </a:r>
          </a:p>
          <a:p>
            <a:pPr lvl="1"/>
            <a:r>
              <a:rPr lang="en-US" dirty="0"/>
              <a:t>When d is large, use feature selection method, such as PCA.</a:t>
            </a:r>
          </a:p>
          <a:p>
            <a:pPr lvl="1"/>
            <a:r>
              <a:rPr lang="en-US" dirty="0"/>
              <a:t>Choose k based on cross-validation.</a:t>
            </a:r>
          </a:p>
        </p:txBody>
      </p:sp>
    </p:spTree>
    <p:extLst>
      <p:ext uri="{BB962C8B-B14F-4D97-AF65-F5344CB8AC3E}">
        <p14:creationId xmlns:p14="http://schemas.microsoft.com/office/powerpoint/2010/main" val="271666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836964"/>
            <a:ext cx="6616246" cy="41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1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5486400" y="2226469"/>
            <a:ext cx="3028950" cy="326350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Each internal node is an attribute.</a:t>
            </a:r>
          </a:p>
          <a:p>
            <a:endParaRPr lang="en-US" dirty="0"/>
          </a:p>
          <a:p>
            <a:r>
              <a:rPr lang="en-US" dirty="0"/>
              <a:t>Branches based on attributes</a:t>
            </a:r>
          </a:p>
          <a:p>
            <a:endParaRPr lang="en-US" dirty="0"/>
          </a:p>
          <a:p>
            <a:r>
              <a:rPr lang="en-US" dirty="0"/>
              <a:t>Each leaf assigns one y.</a:t>
            </a:r>
          </a:p>
          <a:p>
            <a:endParaRPr lang="en-US" dirty="0"/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Human interpretation</a:t>
            </a:r>
          </a:p>
          <a:p>
            <a:pPr lvl="1"/>
            <a:r>
              <a:rPr lang="en-US" dirty="0"/>
              <a:t>Large space of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7" y="2125267"/>
            <a:ext cx="4940512" cy="349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6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Estimation: How to estimate a decision tree?</a:t>
            </a:r>
          </a:p>
          <a:p>
            <a:pPr lvl="1"/>
            <a:r>
              <a:rPr lang="en-US" dirty="0"/>
              <a:t>The number of possible trees is exponential in the number of attributes. </a:t>
            </a:r>
          </a:p>
          <a:p>
            <a:pPr lvl="1"/>
            <a:r>
              <a:rPr lang="en-US" dirty="0"/>
              <a:t>Learning the best decision tree is NP-complete (</a:t>
            </a:r>
            <a:r>
              <a:rPr lang="en-US" dirty="0" err="1"/>
              <a:t>Hyafil</a:t>
            </a:r>
            <a:r>
              <a:rPr lang="en-US" dirty="0"/>
              <a:t> &amp; </a:t>
            </a:r>
            <a:r>
              <a:rPr lang="en-US" dirty="0" err="1"/>
              <a:t>Rivest</a:t>
            </a:r>
            <a:r>
              <a:rPr lang="en-US" dirty="0"/>
              <a:t> 1976)</a:t>
            </a:r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Heuristics!</a:t>
            </a:r>
          </a:p>
          <a:p>
            <a:pPr lvl="1"/>
            <a:r>
              <a:rPr lang="en-US" dirty="0"/>
              <a:t>Start from an empty tree. </a:t>
            </a:r>
          </a:p>
          <a:p>
            <a:pPr lvl="1"/>
            <a:r>
              <a:rPr lang="en-US" dirty="0"/>
              <a:t>Split on the next </a:t>
            </a:r>
            <a:r>
              <a:rPr lang="en-US" b="1" dirty="0"/>
              <a:t>best</a:t>
            </a:r>
            <a:r>
              <a:rPr lang="en-US" dirty="0"/>
              <a:t> attribute until deplete all attributes.</a:t>
            </a:r>
          </a:p>
        </p:txBody>
      </p:sp>
    </p:spTree>
    <p:extLst>
      <p:ext uri="{BB962C8B-B14F-4D97-AF65-F5344CB8AC3E}">
        <p14:creationId xmlns:p14="http://schemas.microsoft.com/office/powerpoint/2010/main" val="31085591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83101</TotalTime>
  <Words>909</Words>
  <Application>Microsoft Macintosh PowerPoint</Application>
  <PresentationFormat>On-screen Show (4:3)</PresentationFormat>
  <Paragraphs>138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Arial</vt:lpstr>
      <vt:lpstr>Office Theme</vt:lpstr>
      <vt:lpstr>Module 3.2:  Nearest Neighbors, Decision Trees and Random Forest </vt:lpstr>
      <vt:lpstr>Statistical Learning Models</vt:lpstr>
      <vt:lpstr>K Nearest Neighbors</vt:lpstr>
      <vt:lpstr>K Nearest Neighbors</vt:lpstr>
      <vt:lpstr>K Nearest Neighbors</vt:lpstr>
      <vt:lpstr>K Nearest Neighbors</vt:lpstr>
      <vt:lpstr>Decision Tree</vt:lpstr>
      <vt:lpstr>Decision Tree</vt:lpstr>
      <vt:lpstr>Decision Tree</vt:lpstr>
      <vt:lpstr>Decision Tree</vt:lpstr>
      <vt:lpstr>Decision Tree</vt:lpstr>
      <vt:lpstr>Decision Tree</vt:lpstr>
      <vt:lpstr>Decision Tree</vt:lpstr>
      <vt:lpstr>Bagging (Bootstap aggregation)</vt:lpstr>
      <vt:lpstr>Bootstrapping</vt:lpstr>
      <vt:lpstr>Bootstrapping Variance Estimator</vt:lpstr>
      <vt:lpstr>Bootstrapping Confidence Interval Estimator</vt:lpstr>
      <vt:lpstr>Bagging</vt:lpstr>
      <vt:lpstr>Random Forest</vt:lpstr>
      <vt:lpstr>Random Forest</vt:lpstr>
      <vt:lpstr>Random Forest</vt:lpstr>
      <vt:lpstr>Random Forest</vt:lpstr>
      <vt:lpstr>Boosting</vt:lpstr>
      <vt:lpstr>Boosting</vt:lpstr>
      <vt:lpstr>Boosting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Zhang, Dennis</cp:lastModifiedBy>
  <cp:revision>847</cp:revision>
  <dcterms:created xsi:type="dcterms:W3CDTF">2015-04-30T01:39:07Z</dcterms:created>
  <dcterms:modified xsi:type="dcterms:W3CDTF">2018-12-04T16:16:49Z</dcterms:modified>
</cp:coreProperties>
</file>